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514" r:id="rId3"/>
    <p:sldId id="494" r:id="rId4"/>
    <p:sldId id="495" r:id="rId5"/>
    <p:sldId id="496" r:id="rId6"/>
    <p:sldId id="497" r:id="rId7"/>
    <p:sldId id="510" r:id="rId8"/>
    <p:sldId id="499" r:id="rId9"/>
    <p:sldId id="500" r:id="rId10"/>
    <p:sldId id="501" r:id="rId11"/>
    <p:sldId id="502" r:id="rId12"/>
    <p:sldId id="503" r:id="rId13"/>
    <p:sldId id="508" r:id="rId14"/>
    <p:sldId id="509" r:id="rId15"/>
    <p:sldId id="504" r:id="rId16"/>
    <p:sldId id="511" r:id="rId17"/>
    <p:sldId id="505" r:id="rId18"/>
    <p:sldId id="506" r:id="rId19"/>
    <p:sldId id="513" r:id="rId20"/>
    <p:sldId id="5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>
        <p:scale>
          <a:sx n="76" d="100"/>
          <a:sy n="76" d="100"/>
        </p:scale>
        <p:origin x="94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155B34-9EEE-4B15-AF83-AFC335E5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6952-722F-4C0F-A691-4A4E0F7457E0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420356-4507-45A7-9128-C521FEC7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C57565-70DB-4B77-8178-63CD76F8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7949649-FB24-4EA0-BC24-84BBC1352189}"/>
              </a:ext>
            </a:extLst>
          </p:cNvPr>
          <p:cNvCxnSpPr/>
          <p:nvPr userDrawn="1"/>
        </p:nvCxnSpPr>
        <p:spPr>
          <a:xfrm>
            <a:off x="531628" y="765544"/>
            <a:ext cx="11047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68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DA11D-997F-4C33-80E1-E5B85F2C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ACE2B3-8013-4665-A605-CB59A9B90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C6833-F727-4B15-94BC-828AA92F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840-7347-42BA-AA3F-275881969FB9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9161AC-0C08-4F02-AB3C-211A1139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D481D0-884C-4F84-857B-AF201AC6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06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AF16AA7-4612-4022-88B5-00AFE30A6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970AE9-F434-405D-8D61-305D2B021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88F70-F510-44C0-938C-D06707C5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F735-A3D9-4A06-A317-A4E428B220AB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A6AD12-2159-462D-96C8-F3C8590A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776604-4CE0-424C-8E85-913930A1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7889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341EB-9DFE-4A22-9817-7AC7635A2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23C887-3922-44DD-828D-E54CCCEBF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012F7-5F48-4EE8-A87B-EF3CAAC5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DD838-82F4-4CEF-BE00-CECD70D2AB42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56C279-3DF8-4C5F-938E-CE240F61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FAEDFB-7E8D-4C60-9BB8-DFE415B0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2B927-5FB1-4AAF-96C0-3041C8823C5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188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BB12B-1295-4B22-A7FF-657064AF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6A79A6-4D8B-4E4B-B3D4-B743BF514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53E923-A919-4F96-8B55-933A0CFA4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C2F-E5E0-4807-8CC0-DF8D7E0CE309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1BA252-4A3E-4AFD-AB4F-6352D7A1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1C47D4-7FB1-414B-856C-95E6562F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8859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1268-3618-4D81-B2FE-120A7B10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5D61FA-D13C-4A2A-8709-6E28F3522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E0C944-803A-4234-8CCF-DD0B9084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00EF-AC80-4B41-AAE8-117C88AD5400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1D006-88E8-437E-A018-B00E78EF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D15D91-8501-46BE-937B-23DB731E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4189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3A304-A8EF-4AD9-A98D-279FA348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56D00-D817-4376-9184-A9952F3CB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B2FAAF-396C-48B4-A5FE-0FCDB25C7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4202D9-655B-496E-81AF-71980D0E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74D2-57CB-487D-9F68-CC66969B58E0}" type="datetime1">
              <a:rPr lang="es-MX" smtClean="0"/>
              <a:t>18/09/2022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E33929-FDB7-465E-9C12-E8098E2D0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106E95-7048-48A6-93BC-39CCFF757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356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03D1E-CD50-48E6-8002-AC48C398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CBBC2-2833-40AB-935B-9F46C8E08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69C209-7726-4ECC-BA10-397D148F9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ECCA1C-29D1-4302-BF38-190C5BA9A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EA6447-BC78-4A0C-B863-D3C602B73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777858-1671-4FD2-B842-F1E88A26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85F-B714-45E4-A524-880F55844E2B}" type="datetime1">
              <a:rPr lang="es-MX" smtClean="0"/>
              <a:t>18/09/2022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33894FF-B4E8-4A72-A308-B0A60688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82D549-0774-4F5C-8D9B-DCCD4E75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256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AEE81-A657-497B-A616-549B203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82930A-1131-409D-8408-B87F5C2F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5389-E291-420F-9B99-AD2804C879CE}" type="datetime1">
              <a:rPr lang="es-MX" smtClean="0"/>
              <a:t>18/09/2022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E8956A-D0BF-4F7E-9E43-6931D270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5F576C-731F-4CD4-A428-898F7AE0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8900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E19B60-DDD1-47AA-AAC4-CB52BDD5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FF20-B0C1-442D-B21B-515B76D11D9B}" type="datetime1">
              <a:rPr lang="es-MX" smtClean="0"/>
              <a:t>18/09/2022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CD0DF7A-AE16-46B3-AEB5-9BCAB333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23FF33-B620-4FEA-9093-70DB4DBA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896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D0A31-2A85-485F-A521-1B893560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5D0A8-E717-4E5B-97F3-7144C169B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118522-EE3B-46F8-9EB2-F50A44963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6DC813-619D-497D-B1D9-680CF97F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85958-8995-458D-8C68-245C12C0D9C5}" type="datetime1">
              <a:rPr lang="es-MX" smtClean="0"/>
              <a:t>18/09/2022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0976FA-24E6-436C-A39B-4B9BF5C1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F47B97-BA83-4053-953B-EBA8D193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314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299B4-9C3D-4E27-AE7B-6563B3A3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9D6EA3B-8F43-4A4A-B05E-611BE9D58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AB7818-C74D-4D5D-8504-761A94368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5A8421-2F64-439F-9143-90AFF3BD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B06A-2B9F-4064-A58A-93E818C1A429}" type="datetime1">
              <a:rPr lang="es-MX" smtClean="0"/>
              <a:t>18/09/2022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50CD3-4162-4898-BE7B-AB07823E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FAE400-F798-4F00-87F6-FD64289F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78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21E734-7835-4E72-A153-2B2A2611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A60ACA-A197-4DA9-AED6-01B8F6D63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CCDC66-E72F-4AF7-AC22-7CAC7F2F5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91B57-D5EC-4530-BD07-1344B53E5AC9}" type="datetime1">
              <a:rPr lang="es-MX" smtClean="0"/>
              <a:t>18/09/2022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761383-E99A-4415-870F-2C4577439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13B14B-A479-407D-8F4F-7CEF2CC94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6FE29-0811-4F85-856F-F9C6F4111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601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tm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evinmiguel97/Credit-default-model/blob/main/README.m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96FE29-0811-4F85-856F-F9C6F4111B8B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3037349" y="1820320"/>
            <a:ext cx="67691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Warning for Collections tool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</a:t>
            </a:r>
            <a:r>
              <a:rPr lang="es-MX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s-MX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Funding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team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Analysts</a:t>
            </a:r>
            <a:r>
              <a:rPr lang="es-MX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Kevin M</a:t>
            </a:r>
            <a:r>
              <a:rPr lang="es-MX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Figueroa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September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19th, 2022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Imagen 4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8E8EE4FB-345D-0C77-7843-C0ABB3287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36" y="830055"/>
            <a:ext cx="3024792" cy="895622"/>
          </a:xfrm>
          <a:prstGeom prst="rect">
            <a:avLst/>
          </a:prstGeom>
        </p:spPr>
      </p:pic>
      <p:pic>
        <p:nvPicPr>
          <p:cNvPr id="8" name="Imagen 7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EA90667B-7FE6-3C6E-FE90-D069124C2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8" y="6340445"/>
            <a:ext cx="754656" cy="2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5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10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variables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E400A51-7613-7F23-0934-84DA9E940665}"/>
              </a:ext>
            </a:extLst>
          </p:cNvPr>
          <p:cNvSpPr txBox="1"/>
          <p:nvPr/>
        </p:nvSpPr>
        <p:spPr>
          <a:xfrm>
            <a:off x="465516" y="934009"/>
            <a:ext cx="50897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Number of loans with stride (internal data)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Loan terms (internal data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Initial date (internal</a:t>
            </a:r>
            <a:r>
              <a:rPr lang="en-US" dirty="0">
                <a:latin typeface="-apple-system"/>
              </a:rPr>
              <a:t> </a:t>
            </a:r>
            <a:r>
              <a:rPr lang="en-US" b="0" i="0" dirty="0">
                <a:effectLst/>
                <a:latin typeface="-apple-system"/>
              </a:rPr>
              <a:t>data)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Information about the program to attend (require acceptance letter during the application.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GPA (require transcripts of previous academic levels and follow-up after graduation</a:t>
            </a:r>
          </a:p>
          <a:p>
            <a:pPr algn="l"/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Gym membership (ask during application)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Loan percentage repaid (internal data):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How long should your personal loan terms be? | Fox Business">
            <a:extLst>
              <a:ext uri="{FF2B5EF4-FFF2-40B4-BE49-F238E27FC236}">
                <a16:creationId xmlns:a16="http://schemas.microsoft.com/office/drawing/2014/main" id="{DE39939A-78FA-9466-12D1-FDACA7DF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83" y="760704"/>
            <a:ext cx="4236592" cy="230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rtoon, dumbbell, equipment, exercise, gym, object, sign icon - Download  on Iconfinder">
            <a:extLst>
              <a:ext uri="{FF2B5EF4-FFF2-40B4-BE49-F238E27FC236}">
                <a16:creationId xmlns:a16="http://schemas.microsoft.com/office/drawing/2014/main" id="{668EFB17-4EA2-B8EF-86DB-11268CC30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420" y="2681461"/>
            <a:ext cx="2672024" cy="26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arra De Progreso Energía - Gráficos vectoriales gratis en Pixabay">
            <a:extLst>
              <a:ext uri="{FF2B5EF4-FFF2-40B4-BE49-F238E27FC236}">
                <a16:creationId xmlns:a16="http://schemas.microsoft.com/office/drawing/2014/main" id="{A384F20B-EFB4-E3E7-9EAB-9A61261D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371598" y="4654061"/>
            <a:ext cx="4407877" cy="22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76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11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3FC4C0C-EF00-93B7-E7FE-6A8917FAAE4C}"/>
              </a:ext>
            </a:extLst>
          </p:cNvPr>
          <p:cNvSpPr txBox="1"/>
          <p:nvPr/>
        </p:nvSpPr>
        <p:spPr>
          <a:xfrm>
            <a:off x="465516" y="934009"/>
            <a:ext cx="5089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Filling missing values (-1)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Fixing ages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Standarization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How to Deal with Missing Values in Cluster Analysis | Displayr.com">
            <a:extLst>
              <a:ext uri="{FF2B5EF4-FFF2-40B4-BE49-F238E27FC236}">
                <a16:creationId xmlns:a16="http://schemas.microsoft.com/office/drawing/2014/main" id="{75AB325E-909C-D1C5-46F8-44D3D0E5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81" y="1009634"/>
            <a:ext cx="3348088" cy="20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A36AB0-3B29-A5A9-0B04-DDC09010C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019" y="1009634"/>
            <a:ext cx="3821431" cy="1490821"/>
          </a:xfrm>
          <a:prstGeom prst="rect">
            <a:avLst/>
          </a:prstGeom>
        </p:spPr>
      </p:pic>
      <p:pic>
        <p:nvPicPr>
          <p:cNvPr id="9222" name="Picture 6" descr="Logo">
            <a:extLst>
              <a:ext uri="{FF2B5EF4-FFF2-40B4-BE49-F238E27FC236}">
                <a16:creationId xmlns:a16="http://schemas.microsoft.com/office/drawing/2014/main" id="{F3FC3969-F5C3-B100-61AF-2DD6DB5B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24" y="3283185"/>
            <a:ext cx="6363956" cy="32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01DD73-8B99-98C3-DF54-A2F7ED43A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0" t="16703" r="1532" b="14723"/>
          <a:stretch/>
        </p:blipFill>
        <p:spPr>
          <a:xfrm>
            <a:off x="46892" y="3267400"/>
            <a:ext cx="4220308" cy="24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4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12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040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contextualizing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44FC46B-6CAC-D9FF-9652-0FE8A201EC3F}"/>
              </a:ext>
            </a:extLst>
          </p:cNvPr>
          <p:cNvSpPr txBox="1"/>
          <p:nvPr/>
        </p:nvSpPr>
        <p:spPr>
          <a:xfrm>
            <a:off x="465517" y="992500"/>
            <a:ext cx="609432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Positives observation: Defaulted loans (Contain the target we want to predict)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Negatives observations: Non-defaulted loans (Doesn't contain the target we want to predict)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/>
            <a:r>
              <a:rPr lang="en-US" b="1" i="0" dirty="0">
                <a:effectLst/>
                <a:latin typeface="-apple-system"/>
              </a:rPr>
              <a:t>Evaluation metrics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Accuracy: How is the model predicting both defaulters and non-defaulters?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Precision: What percentage of the default cases predicted were actual defaulters?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Recall: What percentage of the actual defaulters was the model able to predict?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 Best evaluation metric </a:t>
            </a:r>
            <a:r>
              <a:rPr lang="en-US" b="1" i="0" dirty="0">
                <a:effectLst/>
                <a:latin typeface="-apple-system"/>
                <a:sym typeface="Wingdings" panose="05000000000000000000" pitchFamily="2" charset="2"/>
              </a:rPr>
              <a:t> Recall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</p:txBody>
      </p:sp>
      <p:pic>
        <p:nvPicPr>
          <p:cNvPr id="10242" name="Picture 2" descr="Logo">
            <a:extLst>
              <a:ext uri="{FF2B5EF4-FFF2-40B4-BE49-F238E27FC236}">
                <a16:creationId xmlns:a16="http://schemas.microsoft.com/office/drawing/2014/main" id="{228E656B-697F-FE63-E36E-C287DC2C7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73" y="2180492"/>
            <a:ext cx="5305310" cy="159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5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13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46774"/>
            <a:ext cx="4880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Splitting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and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A72D31E-A162-743A-46A9-69348D2D6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04"/>
          <a:stretch/>
        </p:blipFill>
        <p:spPr>
          <a:xfrm>
            <a:off x="5476352" y="964641"/>
            <a:ext cx="6198995" cy="1806407"/>
          </a:xfrm>
          <a:prstGeom prst="rect">
            <a:avLst/>
          </a:prstGeom>
        </p:spPr>
      </p:pic>
      <p:pic>
        <p:nvPicPr>
          <p:cNvPr id="11266" name="Picture 2" descr="Cross-Validation: K Fold vs Monte Carlo | by Rebecca Patro | Towards Data  Science">
            <a:extLst>
              <a:ext uri="{FF2B5EF4-FFF2-40B4-BE49-F238E27FC236}">
                <a16:creationId xmlns:a16="http://schemas.microsoft.com/office/drawing/2014/main" id="{7C0850E1-FC76-41B5-2E50-8CC5DB16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32" y="3227371"/>
            <a:ext cx="5951974" cy="26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90FB871-64D1-921F-4E64-C1D918081464}"/>
              </a:ext>
            </a:extLst>
          </p:cNvPr>
          <p:cNvSpPr txBox="1"/>
          <p:nvPr/>
        </p:nvSpPr>
        <p:spPr>
          <a:xfrm>
            <a:off x="465517" y="992500"/>
            <a:ext cx="50108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 80% of the observations (13,336) will be used for training purposes.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20% (3,335) of the observations for testing purposes.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Stratifying: keeping default proportions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Null model no defaulters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56AF0D-E3F6-8E34-CDE5-242AD1C6B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13" y="3738753"/>
            <a:ext cx="3326968" cy="27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3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14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PyCaret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49DD91-94D0-92B4-7510-6DCD519E47F2}"/>
              </a:ext>
            </a:extLst>
          </p:cNvPr>
          <p:cNvSpPr txBox="1"/>
          <p:nvPr/>
        </p:nvSpPr>
        <p:spPr>
          <a:xfrm>
            <a:off x="465517" y="992500"/>
            <a:ext cx="50108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PyCaret</a:t>
            </a:r>
            <a:r>
              <a:rPr lang="en-US" b="0" i="0" dirty="0">
                <a:effectLst/>
                <a:latin typeface="-apple-system"/>
              </a:rPr>
              <a:t> is an open-source, low-code machine learning library in Python that automates machine learning workflows.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Best model </a:t>
            </a:r>
            <a:r>
              <a:rPr lang="en-US" b="0" i="0" dirty="0">
                <a:effectLst/>
                <a:latin typeface="-apple-system"/>
                <a:sym typeface="Wingdings" panose="05000000000000000000" pitchFamily="2" charset="2"/>
              </a:rPr>
              <a:t> Decision Tree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-apple-system"/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</a:t>
            </a:r>
          </a:p>
        </p:txBody>
      </p:sp>
      <p:pic>
        <p:nvPicPr>
          <p:cNvPr id="12290" name="Picture 2" descr="TPS-Jan22 | CatBoost using PyCaret | Kaggle">
            <a:extLst>
              <a:ext uri="{FF2B5EF4-FFF2-40B4-BE49-F238E27FC236}">
                <a16:creationId xmlns:a16="http://schemas.microsoft.com/office/drawing/2014/main" id="{AFC6A254-2773-475A-3C07-291A9C68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283" y="77692"/>
            <a:ext cx="4163366" cy="59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ogo">
            <a:extLst>
              <a:ext uri="{FF2B5EF4-FFF2-40B4-BE49-F238E27FC236}">
                <a16:creationId xmlns:a16="http://schemas.microsoft.com/office/drawing/2014/main" id="{3263F72C-0226-AFC8-9CF8-109884B7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75" y="1074019"/>
            <a:ext cx="6718981" cy="50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Texto&#10;&#10;Descripción generada automáticamente con confianza media">
            <a:extLst>
              <a:ext uri="{FF2B5EF4-FFF2-40B4-BE49-F238E27FC236}">
                <a16:creationId xmlns:a16="http://schemas.microsoft.com/office/drawing/2014/main" id="{35AB7F29-1D28-A529-B18F-5B71FEF2A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3" y="3232461"/>
            <a:ext cx="3494056" cy="2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4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15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26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Creating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 and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13314" name="Picture 2" descr="Logo">
            <a:extLst>
              <a:ext uri="{FF2B5EF4-FFF2-40B4-BE49-F238E27FC236}">
                <a16:creationId xmlns:a16="http://schemas.microsoft.com/office/drawing/2014/main" id="{4FE36930-52ED-A50B-65D4-E58AA14C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3" y="673465"/>
            <a:ext cx="3550177" cy="36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Logo">
            <a:extLst>
              <a:ext uri="{FF2B5EF4-FFF2-40B4-BE49-F238E27FC236}">
                <a16:creationId xmlns:a16="http://schemas.microsoft.com/office/drawing/2014/main" id="{61684EF2-22C4-B5B1-CA6D-5F8CF6A7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10" y="4760071"/>
            <a:ext cx="6484536" cy="19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23BD9B-8DE1-2B4B-0744-DAFBDC724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4568" y="334911"/>
            <a:ext cx="8275252" cy="49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9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16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26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B09EF3AD-0829-542C-A67E-C5B53971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" y="973641"/>
            <a:ext cx="10755086" cy="52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5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17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37E8EE5-115B-011C-527E-3734D748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84" y="1221024"/>
            <a:ext cx="5591631" cy="45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4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18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: See report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99F0D30-8DEF-F2E7-84FA-025E768DA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8" y="776898"/>
            <a:ext cx="11726483" cy="54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72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19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: See report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5" name="Imagen 4" descr="Texto, Carta, Correo electrónico&#10;&#10;Descripción generada automáticamente">
            <a:extLst>
              <a:ext uri="{FF2B5EF4-FFF2-40B4-BE49-F238E27FC236}">
                <a16:creationId xmlns:a16="http://schemas.microsoft.com/office/drawing/2014/main" id="{D1A8944E-3FEA-BE42-2B83-7B2A7084B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" y="136525"/>
            <a:ext cx="11926334" cy="67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2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me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51EEAC9-4FA7-096B-3440-1839825E4AF8}"/>
              </a:ext>
            </a:extLst>
          </p:cNvPr>
          <p:cNvSpPr txBox="1"/>
          <p:nvPr/>
        </p:nvSpPr>
        <p:spPr>
          <a:xfrm>
            <a:off x="602863" y="821969"/>
            <a:ext cx="4262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BA in </a:t>
            </a:r>
            <a:r>
              <a:rPr lang="es-MX" dirty="0" err="1"/>
              <a:t>Economics</a:t>
            </a:r>
            <a:r>
              <a:rPr lang="es-MX" dirty="0"/>
              <a:t> and </a:t>
            </a:r>
            <a:r>
              <a:rPr lang="es-MX" dirty="0" err="1"/>
              <a:t>finance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MA in </a:t>
            </a:r>
            <a:r>
              <a:rPr lang="es-MX" dirty="0" err="1"/>
              <a:t>Economics</a:t>
            </a:r>
            <a:r>
              <a:rPr lang="es-MX" dirty="0"/>
              <a:t> and data </a:t>
            </a:r>
            <a:r>
              <a:rPr lang="es-MX" dirty="0" err="1"/>
              <a:t>science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5 </a:t>
            </a:r>
            <a:r>
              <a:rPr lang="es-MX" dirty="0" err="1"/>
              <a:t>years</a:t>
            </a:r>
            <a:r>
              <a:rPr lang="es-MX" dirty="0"/>
              <a:t> in </a:t>
            </a:r>
            <a:r>
              <a:rPr lang="es-MX" dirty="0" err="1"/>
              <a:t>economic</a:t>
            </a:r>
            <a:r>
              <a:rPr lang="es-MX" dirty="0"/>
              <a:t> and </a:t>
            </a:r>
            <a:r>
              <a:rPr lang="es-MX" dirty="0" err="1"/>
              <a:t>financial</a:t>
            </a:r>
            <a:r>
              <a:rPr lang="es-MX" dirty="0"/>
              <a:t> </a:t>
            </a:r>
            <a:r>
              <a:rPr lang="es-MX" dirty="0" err="1"/>
              <a:t>consulting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Fintech </a:t>
            </a:r>
            <a:r>
              <a:rPr lang="es-MX" dirty="0" err="1"/>
              <a:t>consultant</a:t>
            </a:r>
            <a:r>
              <a:rPr lang="es-MX" dirty="0"/>
              <a:t>: </a:t>
            </a:r>
            <a:r>
              <a:rPr lang="es-MX" dirty="0" err="1"/>
              <a:t>Risk</a:t>
            </a:r>
            <a:r>
              <a:rPr lang="es-MX" dirty="0"/>
              <a:t> </a:t>
            </a:r>
            <a:r>
              <a:rPr lang="es-MX" dirty="0" err="1"/>
              <a:t>Analysis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Today’s</a:t>
            </a:r>
            <a:r>
              <a:rPr lang="es-MX" dirty="0"/>
              <a:t> role: </a:t>
            </a:r>
            <a:r>
              <a:rPr lang="es-MX" dirty="0" err="1"/>
              <a:t>Stride</a:t>
            </a:r>
            <a:r>
              <a:rPr lang="es-MX" dirty="0"/>
              <a:t> </a:t>
            </a:r>
            <a:r>
              <a:rPr lang="es-MX" dirty="0" err="1"/>
              <a:t>Credit</a:t>
            </a:r>
            <a:r>
              <a:rPr lang="es-MX" dirty="0"/>
              <a:t> </a:t>
            </a:r>
            <a:r>
              <a:rPr lang="es-MX" dirty="0" err="1"/>
              <a:t>Risk</a:t>
            </a:r>
            <a:r>
              <a:rPr lang="es-MX" dirty="0"/>
              <a:t> </a:t>
            </a:r>
            <a:r>
              <a:rPr lang="es-MX" dirty="0" err="1"/>
              <a:t>Analyst</a:t>
            </a:r>
            <a:endParaRPr lang="en-US" dirty="0"/>
          </a:p>
        </p:txBody>
      </p:sp>
      <p:pic>
        <p:nvPicPr>
          <p:cNvPr id="17" name="Picture 4" descr="What Can I Do With a Finance MBA? - MBA Central">
            <a:extLst>
              <a:ext uri="{FF2B5EF4-FFF2-40B4-BE49-F238E27FC236}">
                <a16:creationId xmlns:a16="http://schemas.microsoft.com/office/drawing/2014/main" id="{8AFA075E-1C52-D401-400C-9170E87B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310" y="2722138"/>
            <a:ext cx="2133200" cy="213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DM - Data Science &amp; AI Consulting">
            <a:extLst>
              <a:ext uri="{FF2B5EF4-FFF2-40B4-BE49-F238E27FC236}">
                <a16:creationId xmlns:a16="http://schemas.microsoft.com/office/drawing/2014/main" id="{E571174B-0745-9A88-E4CB-9455A73D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12" y="2722138"/>
            <a:ext cx="3276600" cy="1982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orld's GDP Growth by Region 2022 | Global Finance Magazine">
            <a:extLst>
              <a:ext uri="{FF2B5EF4-FFF2-40B4-BE49-F238E27FC236}">
                <a16:creationId xmlns:a16="http://schemas.microsoft.com/office/drawing/2014/main" id="{36F4BC15-741A-956C-1428-372AC2D1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10" y="821969"/>
            <a:ext cx="3276600" cy="1714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Use a Risk Assessment Matrix [with Template]">
            <a:extLst>
              <a:ext uri="{FF2B5EF4-FFF2-40B4-BE49-F238E27FC236}">
                <a16:creationId xmlns:a16="http://schemas.microsoft.com/office/drawing/2014/main" id="{2A5D7E03-264F-263B-196A-EACA9EAF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4" y="3713170"/>
            <a:ext cx="3157743" cy="236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fintech? | FinTech Magazine">
            <a:extLst>
              <a:ext uri="{FF2B5EF4-FFF2-40B4-BE49-F238E27FC236}">
                <a16:creationId xmlns:a16="http://schemas.microsoft.com/office/drawing/2014/main" id="{49884E67-BD18-0453-7AAE-4958D74D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38" y="5097411"/>
            <a:ext cx="386715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64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20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516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EWC to alert current portfolio defaults : See report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A81C70-D23E-7ED7-120E-EAFF4A12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7" y="1268776"/>
            <a:ext cx="10081846" cy="432044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BCF528A-3BA6-1694-0C29-5E9FFB15EE04}"/>
              </a:ext>
            </a:extLst>
          </p:cNvPr>
          <p:cNvSpPr txBox="1"/>
          <p:nvPr/>
        </p:nvSpPr>
        <p:spPr>
          <a:xfrm>
            <a:off x="9756950" y="2009671"/>
            <a:ext cx="55265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-0.284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125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3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Navigating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repository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21" name="Imagen 2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CCF04D1-3213-E3E0-6671-0FB59EA14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68" y="953206"/>
            <a:ext cx="8329200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3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4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19088"/>
            <a:ext cx="5630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 err="1">
                <a:effectLst/>
                <a:latin typeface="-apple-system"/>
              </a:rPr>
              <a:t>Fintechs</a:t>
            </a:r>
            <a:r>
              <a:rPr lang="en-US" sz="1600" b="1" i="0" dirty="0">
                <a:effectLst/>
                <a:latin typeface="-apple-system"/>
              </a:rPr>
              <a:t>' challenge in the growing student loan market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3B7207C3-0169-ABA8-9562-D23395FD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217" y="1022555"/>
            <a:ext cx="5258533" cy="3746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C6BC73-C1AE-7F51-634B-6BC446BF9415}"/>
              </a:ext>
            </a:extLst>
          </p:cNvPr>
          <p:cNvSpPr txBox="1"/>
          <p:nvPr/>
        </p:nvSpPr>
        <p:spPr>
          <a:xfrm>
            <a:off x="465516" y="903863"/>
            <a:ext cx="5089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Fintech 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 Competition : </a:t>
            </a:r>
            <a:r>
              <a:rPr lang="en-US" dirty="0">
                <a:latin typeface="-apple-system"/>
              </a:rPr>
              <a:t>R</a:t>
            </a:r>
            <a:r>
              <a:rPr lang="en-US" b="0" i="0" dirty="0">
                <a:effectLst/>
                <a:latin typeface="-apple-system"/>
              </a:rPr>
              <a:t>educe the cost of credit and increase financial inclusion</a:t>
            </a:r>
          </a:p>
          <a:p>
            <a:endParaRPr lang="en-US" b="0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Market size: 44 million borrowers who collectively owed USD 1.5 trillion in student loan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 Average student in the Class of 2016: $37,000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Student loan challenge!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Longer terms than BL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-apple-system"/>
              </a:rPr>
              <a:t>Drastical</a:t>
            </a:r>
            <a:r>
              <a:rPr lang="en-US" dirty="0">
                <a:latin typeface="-apple-system"/>
              </a:rPr>
              <a:t> conditions change for a graduate, unlike mortgages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No collateral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1-4 </a:t>
            </a:r>
            <a:r>
              <a:rPr lang="en-US" dirty="0" err="1">
                <a:latin typeface="-apple-system"/>
              </a:rPr>
              <a:t>yrs</a:t>
            </a:r>
            <a:r>
              <a:rPr lang="en-US" dirty="0">
                <a:latin typeface="-apple-system"/>
              </a:rPr>
              <a:t> to first payment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12" descr="What is fintech? | FinTech Magazine">
            <a:extLst>
              <a:ext uri="{FF2B5EF4-FFF2-40B4-BE49-F238E27FC236}">
                <a16:creationId xmlns:a16="http://schemas.microsoft.com/office/drawing/2014/main" id="{7F0E6CD3-56F4-CB4F-C4EC-8CC28D434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83" y="5323399"/>
            <a:ext cx="386715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udent Loan | CapEd Credit Union">
            <a:extLst>
              <a:ext uri="{FF2B5EF4-FFF2-40B4-BE49-F238E27FC236}">
                <a16:creationId xmlns:a16="http://schemas.microsoft.com/office/drawing/2014/main" id="{5BA51113-7E55-5180-50C1-F647432A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705" y="4992329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3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5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380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754C5D2D-69BC-4120-62FC-196B2EDD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8186" y1="37331" x2="20870" y2="44105"/>
                        <a14:foregroundMark x1="17582" y1="35808" x2="17955" y2="36749"/>
                        <a14:foregroundMark x1="17375" y1="35285" x2="17582" y2="35808"/>
                        <a14:foregroundMark x1="12391" y1="22707" x2="14146" y2="27134"/>
                        <a14:foregroundMark x1="20870" y1="44105" x2="21739" y2="44541"/>
                        <a14:foregroundMark x1="14565" y1="58952" x2="14565" y2="58952"/>
                        <a14:foregroundMark x1="23043" y1="21834" x2="23043" y2="21834"/>
                        <a14:foregroundMark x1="31957" y1="46288" x2="31957" y2="46288"/>
                        <a14:foregroundMark x1="43478" y1="46725" x2="43478" y2="46725"/>
                        <a14:foregroundMark x1="54565" y1="46725" x2="54565" y2="46725"/>
                        <a14:foregroundMark x1="54130" y1="26638" x2="54130" y2="26638"/>
                        <a14:foregroundMark x1="79130" y1="44541" x2="79130" y2="44541"/>
                        <a14:foregroundMark x1="16957" y1="37118" x2="16957" y2="37118"/>
                        <a14:backgroundMark x1="15435" y1="29694" x2="15435" y2="29694"/>
                        <a14:backgroundMark x1="16087" y1="32314" x2="16087" y2="32314"/>
                        <a14:backgroundMark x1="16087" y1="32314" x2="17391" y2="32314"/>
                        <a14:backgroundMark x1="17391" y1="33188" x2="17391" y2="32314"/>
                        <a14:backgroundMark x1="15870" y1="28821" x2="15870" y2="28821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5870" y1="29694" x2="15870" y2="29694"/>
                        <a14:backgroundMark x1="18043" y1="35808" x2="18043" y2="35808"/>
                        <a14:backgroundMark x1="17391" y1="35371" x2="15652" y2="29694"/>
                        <a14:backgroundMark x1="15652" y1="27511" x2="15435" y2="31004"/>
                        <a14:backgroundMark x1="15435" y1="31878" x2="16957" y2="32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83" y="774773"/>
            <a:ext cx="1811225" cy="9016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EF86E2-5E0E-9EA5-D53C-8CF21394C746}"/>
              </a:ext>
            </a:extLst>
          </p:cNvPr>
          <p:cNvSpPr txBox="1"/>
          <p:nvPr/>
        </p:nvSpPr>
        <p:spPr>
          <a:xfrm>
            <a:off x="465516" y="903863"/>
            <a:ext cx="508970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Leverage</a:t>
            </a:r>
            <a:r>
              <a:rPr lang="es-MX" dirty="0"/>
              <a:t> </a:t>
            </a:r>
            <a:r>
              <a:rPr lang="es-MX" dirty="0" err="1"/>
              <a:t>all</a:t>
            </a:r>
            <a:r>
              <a:rPr lang="es-MX" dirty="0"/>
              <a:t> data </a:t>
            </a:r>
            <a:r>
              <a:rPr lang="es-MX" dirty="0" err="1"/>
              <a:t>available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Database</a:t>
            </a:r>
            <a:r>
              <a:rPr lang="es-MX" dirty="0"/>
              <a:t> </a:t>
            </a:r>
            <a:r>
              <a:rPr lang="es-MX" dirty="0" err="1"/>
              <a:t>found</a:t>
            </a:r>
            <a:r>
              <a:rPr lang="es-MX" dirty="0"/>
              <a:t>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documentation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missing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Our</a:t>
            </a:r>
            <a:r>
              <a:rPr lang="es-MX" dirty="0"/>
              <a:t> </a:t>
            </a:r>
            <a:r>
              <a:rPr lang="es-MX" dirty="0" err="1"/>
              <a:t>goal</a:t>
            </a:r>
            <a:r>
              <a:rPr lang="es-MX" dirty="0"/>
              <a:t>: </a:t>
            </a:r>
            <a:r>
              <a:rPr lang="en-US" b="0" i="0" dirty="0">
                <a:effectLst/>
                <a:latin typeface="-apple-system"/>
              </a:rPr>
              <a:t>obtain as much insight as possible that could be useful to improve Stride's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Specific objectives: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Perform a deep exploratory data analysis process to understand as much of the data as possible.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Clean the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Produce a model that can help identify loans at risk of default.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Predict defaults in current portfolio loans.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 Propose a business strategy that can take advantage of the predictive power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Alternative Data | FICO® Scores">
            <a:extLst>
              <a:ext uri="{FF2B5EF4-FFF2-40B4-BE49-F238E27FC236}">
                <a16:creationId xmlns:a16="http://schemas.microsoft.com/office/drawing/2014/main" id="{5A660FD3-8107-E301-205F-64956755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8" y="1000247"/>
            <a:ext cx="5647628" cy="36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sual Data Exploration | business consulting | Ansera">
            <a:extLst>
              <a:ext uri="{FF2B5EF4-FFF2-40B4-BE49-F238E27FC236}">
                <a16:creationId xmlns:a16="http://schemas.microsoft.com/office/drawing/2014/main" id="{97014963-B346-0BCB-40C5-7BB6AA9D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18" y="4907743"/>
            <a:ext cx="1748804" cy="174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troduction to Forecasting in Data Science | by Joseph Magiya | Medium">
            <a:extLst>
              <a:ext uri="{FF2B5EF4-FFF2-40B4-BE49-F238E27FC236}">
                <a16:creationId xmlns:a16="http://schemas.microsoft.com/office/drawing/2014/main" id="{E0CEDE8A-BE85-6106-894C-B8F5380B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8" y="4964008"/>
            <a:ext cx="2404257" cy="13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0EF0387-6C56-536A-C3FC-1E576ABD24AC}"/>
              </a:ext>
            </a:extLst>
          </p:cNvPr>
          <p:cNvSpPr/>
          <p:nvPr/>
        </p:nvSpPr>
        <p:spPr>
          <a:xfrm>
            <a:off x="7802022" y="5436158"/>
            <a:ext cx="1221398" cy="522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1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6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607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s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8B8DD421-0D47-4AE3-A889-F915F2F0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88" y="240671"/>
            <a:ext cx="6148093" cy="47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87A032-C121-0BC0-8911-0CDC430B0ABC}"/>
              </a:ext>
            </a:extLst>
          </p:cNvPr>
          <p:cNvSpPr txBox="1"/>
          <p:nvPr/>
        </p:nvSpPr>
        <p:spPr>
          <a:xfrm>
            <a:off x="465517" y="793266"/>
            <a:ext cx="47495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Description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Score </a:t>
            </a:r>
            <a:r>
              <a:rPr lang="es-MX" dirty="0" err="1"/>
              <a:t>mistery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dependants</a:t>
            </a:r>
            <a:r>
              <a:rPr lang="es-MX" dirty="0"/>
              <a:t> </a:t>
            </a:r>
            <a:r>
              <a:rPr lang="es-MX" dirty="0" err="1"/>
              <a:t>issue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Age </a:t>
            </a:r>
            <a:r>
              <a:rPr lang="es-MX" dirty="0" err="1"/>
              <a:t>issue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Scales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standarize</a:t>
            </a:r>
            <a:r>
              <a:rPr lang="es-MX" dirty="0"/>
              <a:t> and </a:t>
            </a:r>
            <a:r>
              <a:rPr lang="es-MX" dirty="0" err="1"/>
              <a:t>Weak</a:t>
            </a:r>
            <a:r>
              <a:rPr lang="es-MX" dirty="0"/>
              <a:t> </a:t>
            </a:r>
            <a:r>
              <a:rPr lang="es-MX" dirty="0" err="1"/>
              <a:t>correlations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43A666-8381-3B60-2A65-FA3701C2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32"/>
          <a:stretch/>
        </p:blipFill>
        <p:spPr>
          <a:xfrm>
            <a:off x="1228852" y="3439872"/>
            <a:ext cx="3818191" cy="33766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23B9CA-C62A-6DF7-DB03-9C65224CC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589" y="5128183"/>
            <a:ext cx="3208986" cy="17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7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4607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s </a:t>
            </a:r>
            <a:r>
              <a:rPr lang="es-MX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4102" name="Picture 6" descr="Logo">
            <a:extLst>
              <a:ext uri="{FF2B5EF4-FFF2-40B4-BE49-F238E27FC236}">
                <a16:creationId xmlns:a16="http://schemas.microsoft.com/office/drawing/2014/main" id="{263011E5-9ABB-A7C4-788F-9B6FE89E2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6" y="3555677"/>
            <a:ext cx="3259325" cy="26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87A032-C121-0BC0-8911-0CDC430B0ABC}"/>
              </a:ext>
            </a:extLst>
          </p:cNvPr>
          <p:cNvSpPr txBox="1"/>
          <p:nvPr/>
        </p:nvSpPr>
        <p:spPr>
          <a:xfrm>
            <a:off x="465516" y="934009"/>
            <a:ext cx="5089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Description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Unbalanced</a:t>
            </a:r>
            <a:r>
              <a:rPr lang="es-MX" dirty="0"/>
              <a:t> </a:t>
            </a:r>
            <a:r>
              <a:rPr lang="es-MX" dirty="0" err="1"/>
              <a:t>Terget</a:t>
            </a:r>
            <a:r>
              <a:rPr lang="es-MX" dirty="0"/>
              <a:t> </a:t>
            </a:r>
            <a:r>
              <a:rPr lang="es-MX" dirty="0" err="1"/>
              <a:t>distribution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Features</a:t>
            </a:r>
            <a:r>
              <a:rPr lang="es-MX" dirty="0"/>
              <a:t> </a:t>
            </a:r>
            <a:r>
              <a:rPr lang="es-MX" dirty="0" err="1"/>
              <a:t>Distributions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 </a:t>
            </a:r>
            <a:r>
              <a:rPr lang="es-MX" dirty="0" err="1"/>
              <a:t>clear</a:t>
            </a:r>
            <a:r>
              <a:rPr lang="es-MX" dirty="0"/>
              <a:t> </a:t>
            </a:r>
            <a:r>
              <a:rPr lang="es-MX" dirty="0" err="1"/>
              <a:t>segmentation</a:t>
            </a:r>
            <a:r>
              <a:rPr lang="es-MX" dirty="0"/>
              <a:t>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 err="1">
                <a:sym typeface="Wingdings" panose="05000000000000000000" pitchFamily="2" charset="2"/>
              </a:rPr>
              <a:t>Weak</a:t>
            </a:r>
            <a:r>
              <a:rPr lang="es-MX" dirty="0">
                <a:sym typeface="Wingdings" panose="05000000000000000000" pitchFamily="2" charset="2"/>
              </a:rPr>
              <a:t> </a:t>
            </a:r>
            <a:r>
              <a:rPr lang="es-MX" dirty="0" err="1">
                <a:sym typeface="Wingdings" panose="05000000000000000000" pitchFamily="2" charset="2"/>
              </a:rPr>
              <a:t>correlations</a:t>
            </a: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6353D68A-86B0-71C6-4682-E218AA4E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184" y="3795010"/>
            <a:ext cx="8031982" cy="252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433B653-7828-B2E9-E1D0-06F15709C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815" y="346146"/>
            <a:ext cx="3885761" cy="3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0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8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6889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effectLst/>
                <a:latin typeface="-apple-system"/>
              </a:rPr>
              <a:t>Evaluating if both samples were drawn from the same population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6146" name="Picture 2" descr="Logo">
            <a:extLst>
              <a:ext uri="{FF2B5EF4-FFF2-40B4-BE49-F238E27FC236}">
                <a16:creationId xmlns:a16="http://schemas.microsoft.com/office/drawing/2014/main" id="{46AC19D6-B04A-BB2C-141B-C1CA51AA2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2" y="3780983"/>
            <a:ext cx="9187543" cy="29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31A376-0E83-13DB-06DB-F35239704E1A}"/>
              </a:ext>
            </a:extLst>
          </p:cNvPr>
          <p:cNvSpPr txBox="1"/>
          <p:nvPr/>
        </p:nvSpPr>
        <p:spPr>
          <a:xfrm>
            <a:off x="465516" y="934009"/>
            <a:ext cx="5089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Kolmogorov-Smirnov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tests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for</a:t>
            </a:r>
            <a:r>
              <a:rPr lang="es-MX" b="0" i="0" dirty="0">
                <a:effectLst/>
                <a:latin typeface="-apple-system"/>
              </a:rPr>
              <a:t> 2 </a:t>
            </a:r>
            <a:r>
              <a:rPr lang="es-MX" b="0" i="0" dirty="0" err="1">
                <a:effectLst/>
                <a:latin typeface="-apple-system"/>
              </a:rPr>
              <a:t>samples</a:t>
            </a:r>
            <a:endParaRPr lang="es-MX" b="0" i="0" dirty="0"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>
                <a:latin typeface="-apple-system"/>
              </a:rPr>
              <a:t>H0: </a:t>
            </a:r>
            <a:r>
              <a:rPr lang="es-MX" dirty="0" err="1">
                <a:latin typeface="-apple-system"/>
              </a:rPr>
              <a:t>Both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samples</a:t>
            </a:r>
            <a:r>
              <a:rPr lang="es-MX" dirty="0">
                <a:latin typeface="-apple-system"/>
              </a:rPr>
              <a:t> share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distribution</a:t>
            </a:r>
            <a:endParaRPr lang="es-MX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0" i="0" dirty="0" err="1">
                <a:effectLst/>
                <a:latin typeface="-apple-system"/>
              </a:rPr>
              <a:t>Reject</a:t>
            </a:r>
            <a:r>
              <a:rPr lang="es-MX" b="0" i="0" dirty="0">
                <a:effectLst/>
                <a:latin typeface="-apple-system"/>
              </a:rPr>
              <a:t> </a:t>
            </a:r>
            <a:r>
              <a:rPr lang="es-MX" b="0" i="0" dirty="0" err="1">
                <a:effectLst/>
                <a:latin typeface="-apple-system"/>
              </a:rPr>
              <a:t>if</a:t>
            </a:r>
            <a:r>
              <a:rPr lang="es-MX" b="0" i="0" dirty="0">
                <a:effectLst/>
                <a:latin typeface="-apple-system"/>
              </a:rPr>
              <a:t> p-val &gt;</a:t>
            </a:r>
            <a:r>
              <a:rPr lang="es-MX" dirty="0">
                <a:latin typeface="-apple-system"/>
              </a:rPr>
              <a:t>= 0.05</a:t>
            </a:r>
            <a:endParaRPr lang="es-MX" b="0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latin typeface="-apple-system"/>
              </a:rPr>
              <a:t>Testing</a:t>
            </a:r>
            <a:r>
              <a:rPr lang="es-MX" dirty="0">
                <a:latin typeface="-apple-system"/>
              </a:rPr>
              <a:t> and </a:t>
            </a:r>
            <a:r>
              <a:rPr lang="es-MX" dirty="0" err="1">
                <a:latin typeface="-apple-system"/>
              </a:rPr>
              <a:t>objective</a:t>
            </a:r>
            <a:r>
              <a:rPr lang="es-MX" dirty="0">
                <a:latin typeface="-apple-system"/>
              </a:rPr>
              <a:t> data come </a:t>
            </a:r>
            <a:r>
              <a:rPr lang="es-MX" dirty="0" err="1">
                <a:latin typeface="-apple-system"/>
              </a:rPr>
              <a:t>from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population</a:t>
            </a: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latin typeface="-apple-system"/>
              </a:rPr>
              <a:t>All</a:t>
            </a:r>
            <a:r>
              <a:rPr lang="es-MX" dirty="0">
                <a:latin typeface="-apple-system"/>
              </a:rPr>
              <a:t> variables </a:t>
            </a:r>
            <a:r>
              <a:rPr lang="es-MX" dirty="0" err="1">
                <a:latin typeface="-apple-system"/>
              </a:rPr>
              <a:t>for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both</a:t>
            </a:r>
            <a:r>
              <a:rPr lang="es-MX" dirty="0">
                <a:latin typeface="-apple-system"/>
              </a:rPr>
              <a:t> sets </a:t>
            </a:r>
            <a:r>
              <a:rPr lang="es-MX" dirty="0" err="1">
                <a:latin typeface="-apple-system"/>
              </a:rPr>
              <a:t>were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drawn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from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the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same</a:t>
            </a:r>
            <a:r>
              <a:rPr lang="es-MX" dirty="0">
                <a:latin typeface="-apple-system"/>
              </a:rPr>
              <a:t> </a:t>
            </a:r>
            <a:r>
              <a:rPr lang="es-MX" dirty="0" err="1">
                <a:latin typeface="-apple-system"/>
              </a:rPr>
              <a:t>distribution</a:t>
            </a:r>
            <a:r>
              <a:rPr lang="es-MX" dirty="0">
                <a:latin typeface="-apple-system"/>
              </a:rPr>
              <a:t> </a:t>
            </a:r>
            <a:r>
              <a:rPr lang="es-MX" dirty="0">
                <a:latin typeface="-apple-system"/>
                <a:sym typeface="Wingdings" panose="05000000000000000000" pitchFamily="2" charset="2"/>
              </a:rPr>
              <a:t> </a:t>
            </a:r>
            <a:r>
              <a:rPr lang="es-MX" dirty="0" err="1">
                <a:latin typeface="-apple-system"/>
                <a:sym typeface="Wingdings" panose="05000000000000000000" pitchFamily="2" charset="2"/>
              </a:rPr>
              <a:t>Same</a:t>
            </a:r>
            <a:r>
              <a:rPr lang="es-MX" dirty="0">
                <a:latin typeface="-apple-system"/>
                <a:sym typeface="Wingdings" panose="05000000000000000000" pitchFamily="2" charset="2"/>
              </a:rPr>
              <a:t> </a:t>
            </a:r>
            <a:r>
              <a:rPr lang="es-MX" dirty="0" err="1">
                <a:latin typeface="-apple-system"/>
                <a:sym typeface="Wingdings" panose="05000000000000000000" pitchFamily="2" charset="2"/>
              </a:rPr>
              <a:t>populations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8" name="Picture 4" descr="Sampling — Statistical approach in Machine learning | by Suresha HP |  Analytics Vidhya | Jan, 2021 | Medium | Analytics Vidhya">
            <a:extLst>
              <a:ext uri="{FF2B5EF4-FFF2-40B4-BE49-F238E27FC236}">
                <a16:creationId xmlns:a16="http://schemas.microsoft.com/office/drawing/2014/main" id="{5A45D57A-AB7F-C751-72AD-224FFBD04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63" y="859047"/>
            <a:ext cx="5034764" cy="275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9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FE1301-046B-4BA4-8674-8539212F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220" y="6356350"/>
            <a:ext cx="285579" cy="365125"/>
          </a:xfrm>
        </p:spPr>
        <p:txBody>
          <a:bodyPr/>
          <a:lstStyle/>
          <a:p>
            <a:fld id="{1596FE29-0811-4F85-856F-F9C6F4111B8B}" type="slidenum">
              <a:rPr lang="es-MX" smtClean="0"/>
              <a:t>9</a:t>
            </a:fld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4EB0AD-8734-EB4B-BC16-71335B229278}"/>
              </a:ext>
            </a:extLst>
          </p:cNvPr>
          <p:cNvSpPr txBox="1"/>
          <p:nvPr/>
        </p:nvSpPr>
        <p:spPr>
          <a:xfrm>
            <a:off x="465517" y="334911"/>
            <a:ext cx="768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effectLst/>
                <a:latin typeface="-apple-system"/>
              </a:rPr>
              <a:t>What can be done with this dataset? Early Warnings for Collections (EWC) tool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7F600A4-D873-FE7D-08AD-283DC414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2" y="6315463"/>
            <a:ext cx="754656" cy="223449"/>
          </a:xfrm>
          <a:prstGeom prst="rect">
            <a:avLst/>
          </a:prstGeom>
        </p:spPr>
      </p:pic>
      <p:pic>
        <p:nvPicPr>
          <p:cNvPr id="7170" name="Picture 2" descr="Sign-Up for Alerts | winthropma">
            <a:extLst>
              <a:ext uri="{FF2B5EF4-FFF2-40B4-BE49-F238E27FC236}">
                <a16:creationId xmlns:a16="http://schemas.microsoft.com/office/drawing/2014/main" id="{B027DD96-6A18-3BAE-8EBC-66D13B39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510" y="2718015"/>
            <a:ext cx="858597" cy="8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FBE50FA5-22AB-E552-A6E7-38448132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510" y="4226584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41294721-4DC3-918C-419F-CA175484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510" y="3533773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D23F03C6-5EF8-50B9-C5D9-3B302107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22" y="768961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157A9744-C456-5E3F-22FA-2494D8C5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22" y="1247600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heck Mark Clip Art Free, Transparent PNG Clipart Images Free Download -  ClipartMax">
            <a:extLst>
              <a:ext uri="{FF2B5EF4-FFF2-40B4-BE49-F238E27FC236}">
                <a16:creationId xmlns:a16="http://schemas.microsoft.com/office/drawing/2014/main" id="{44B167D1-6CE9-EF41-E6E1-77DCE813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4810" l="5000" r="95000">
                        <a14:foregroundMark x1="6667" y1="66090" x2="13667" y2="85121"/>
                        <a14:foregroundMark x1="13667" y1="85121" x2="18667" y2="91349"/>
                        <a14:foregroundMark x1="7333" y1="70934" x2="5000" y2="67820"/>
                        <a14:foregroundMark x1="15000" y1="93426" x2="17333" y2="94810"/>
                        <a14:foregroundMark x1="83333" y1="9343" x2="90333" y2="5882"/>
                        <a14:foregroundMark x1="93333" y1="6228" x2="95000" y2="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98" y="1895860"/>
            <a:ext cx="811958" cy="78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Go! ERP - Gestión de cobranzas">
            <a:extLst>
              <a:ext uri="{FF2B5EF4-FFF2-40B4-BE49-F238E27FC236}">
                <a16:creationId xmlns:a16="http://schemas.microsoft.com/office/drawing/2014/main" id="{05AE4556-1007-75C7-945A-323AD07C1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66" y="1247600"/>
            <a:ext cx="3148484" cy="314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201D4FD-86C1-ADDA-F9B3-AD1D2BF5D381}"/>
              </a:ext>
            </a:extLst>
          </p:cNvPr>
          <p:cNvSpPr txBox="1"/>
          <p:nvPr/>
        </p:nvSpPr>
        <p:spPr>
          <a:xfrm>
            <a:off x="465516" y="934009"/>
            <a:ext cx="5089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Timing </a:t>
            </a:r>
            <a:r>
              <a:rPr lang="es-MX" dirty="0" err="1"/>
              <a:t>mistery</a:t>
            </a:r>
            <a:r>
              <a:rPr lang="es-MX" dirty="0"/>
              <a:t>: </a:t>
            </a:r>
            <a:r>
              <a:rPr lang="es-MX" dirty="0" err="1"/>
              <a:t>only</a:t>
            </a:r>
            <a:r>
              <a:rPr lang="es-MX" dirty="0"/>
              <a:t> 25%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ages</a:t>
            </a:r>
            <a:r>
              <a:rPr lang="es-MX" dirty="0"/>
              <a:t> </a:t>
            </a:r>
            <a:r>
              <a:rPr lang="es-MX" dirty="0" err="1"/>
              <a:t>below</a:t>
            </a:r>
            <a:r>
              <a:rPr lang="es-MX" dirty="0"/>
              <a:t> 41 </a:t>
            </a:r>
            <a:r>
              <a:rPr lang="es-MX" dirty="0" err="1"/>
              <a:t>years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useful</a:t>
            </a:r>
            <a:r>
              <a:rPr lang="es-MX" dirty="0"/>
              <a:t> data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evaluate</a:t>
            </a:r>
            <a:r>
              <a:rPr lang="es-MX" dirty="0"/>
              <a:t> loan </a:t>
            </a:r>
            <a:r>
              <a:rPr lang="es-MX" dirty="0" err="1"/>
              <a:t>applications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Useful to track </a:t>
            </a:r>
            <a:r>
              <a:rPr lang="en-US" b="0" i="0" dirty="0">
                <a:effectLst/>
                <a:latin typeface="-apple-system"/>
              </a:rPr>
              <a:t>loans and predict if an already existing loan is likely to default any time soon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6" name="Picture 8" descr="Premium Vector | Hand holds loan approval application paper sheets document  mortgage or credit form with stamp">
            <a:extLst>
              <a:ext uri="{FF2B5EF4-FFF2-40B4-BE49-F238E27FC236}">
                <a16:creationId xmlns:a16="http://schemas.microsoft.com/office/drawing/2014/main" id="{416C1022-F51F-11AA-638E-3FCA5F2B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59" y="3429000"/>
            <a:ext cx="3490875" cy="23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Wrong Cross Clip Art at Clker.com - vector clip art online, royalty free &amp;  public domain">
            <a:extLst>
              <a:ext uri="{FF2B5EF4-FFF2-40B4-BE49-F238E27FC236}">
                <a16:creationId xmlns:a16="http://schemas.microsoft.com/office/drawing/2014/main" id="{6A2D4A1F-507B-5323-0199-73533E4E6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50" y="3431455"/>
            <a:ext cx="2492536" cy="249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31359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665</Words>
  <Application>Microsoft Office PowerPoint</Application>
  <PresentationFormat>Panorámica</PresentationFormat>
  <Paragraphs>155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Kevin Figueroa</dc:creator>
  <cp:lastModifiedBy>Kevin Figueroa</cp:lastModifiedBy>
  <cp:revision>10</cp:revision>
  <dcterms:created xsi:type="dcterms:W3CDTF">2022-09-18T17:25:57Z</dcterms:created>
  <dcterms:modified xsi:type="dcterms:W3CDTF">2022-09-18T23:04:38Z</dcterms:modified>
</cp:coreProperties>
</file>